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51435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1C89B1-E37D-4D38-B13F-8BCF8FAE7CF5}">
  <a:tblStyle styleId="{D71C89B1-E37D-4D38-B13F-8BCF8FAE7CF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92b324636_0_4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g3b92b324636_0_4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b92b324636_0_4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b92b324636_0_5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g3b92b324636_0_5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3b92b324636_0_5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b92b324636_0_8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g3b92b324636_0_8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b92b324636_0_8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b92b324636_0_7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g3b92b324636_0_7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3b92b324636_0_7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b92b324636_0_6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g3b92b324636_0_6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3b92b324636_0_6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" name="Google Shape;1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" name="Google Shape;318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0" name="Google Shape;350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p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p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92b324636_0_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g3b92b324636_0_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3b92b324636_0_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b92b324636_0_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g3b92b324636_0_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3b92b324636_0_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92b324636_0_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g3b92b324636_0_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3b92b324636_0_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92b324636_0_3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3b92b324636_0_3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3b92b324636_0_3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0" y="0"/>
            <a:ext cx="73152" cy="5148072"/>
          </a:xfrm>
          <a:prstGeom prst="rect">
            <a:avLst/>
          </a:prstGeom>
          <a:solidFill>
            <a:srgbClr val="FF6B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1371600" y="1231320"/>
            <a:ext cx="6400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4800"/>
              <a:buFont typeface="Calibri"/>
              <a:buNone/>
            </a:pPr>
            <a:r>
              <a:rPr b="1" i="0" lang="en-US" sz="4800" u="none" cap="none" strike="noStrike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Statistical AI Agent for Dataset Analysis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1371600" y="2834640"/>
            <a:ext cx="64008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A Parallel-Validation Statistical Analysis System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with AI-Powered Chat Interface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1371600" y="3657600"/>
            <a:ext cx="640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Lei GAO (s327756) • Lan DENG (s338219)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/>
          <p:nvPr/>
        </p:nvSpPr>
        <p:spPr>
          <a:xfrm>
            <a:off x="274320" y="2743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Data Overview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riginal_slide08_img1.png" id="143" name="Google Shape;1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914400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iginal_slide08_img2.png" id="144" name="Google Shape;14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914400"/>
            <a:ext cx="27432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2"/>
          <p:cNvSpPr/>
          <p:nvPr/>
        </p:nvSpPr>
        <p:spPr>
          <a:xfrm>
            <a:off x="457200" y="475488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Dataset statistics and initial exploration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/>
          <p:nvPr/>
        </p:nvSpPr>
        <p:spPr>
          <a:xfrm>
            <a:off x="274320" y="2743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Analysis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t/>
            </a:r>
            <a:endParaRPr b="1" sz="3600">
              <a:solidFill>
                <a:srgbClr val="2C3E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3"/>
          <p:cNvSpPr txBox="1"/>
          <p:nvPr/>
        </p:nvSpPr>
        <p:spPr>
          <a:xfrm>
            <a:off x="453450" y="1334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Dat</a:t>
            </a: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a Analysis</a:t>
            </a: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88" y="791100"/>
            <a:ext cx="758722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/>
          <p:nvPr/>
        </p:nvSpPr>
        <p:spPr>
          <a:xfrm>
            <a:off x="274320" y="2743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Analysis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t/>
            </a:r>
            <a:endParaRPr b="1" sz="3600">
              <a:solidFill>
                <a:srgbClr val="2C3E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4"/>
          <p:cNvSpPr txBox="1"/>
          <p:nvPr/>
        </p:nvSpPr>
        <p:spPr>
          <a:xfrm>
            <a:off x="453450" y="1334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Data Analysis </a:t>
            </a: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4"/>
          <p:cNvPicPr preferRelativeResize="0"/>
          <p:nvPr/>
        </p:nvPicPr>
        <p:blipFill rotWithShape="1">
          <a:blip r:embed="rId3">
            <a:alphaModFix/>
          </a:blip>
          <a:srcRect b="0" l="19568" r="0" t="0"/>
          <a:stretch/>
        </p:blipFill>
        <p:spPr>
          <a:xfrm>
            <a:off x="0" y="1053850"/>
            <a:ext cx="4679050" cy="323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4"/>
          <p:cNvPicPr preferRelativeResize="0"/>
          <p:nvPr/>
        </p:nvPicPr>
        <p:blipFill rotWithShape="1">
          <a:blip r:embed="rId4">
            <a:alphaModFix/>
          </a:blip>
          <a:srcRect b="0" l="19813" r="0" t="0"/>
          <a:stretch/>
        </p:blipFill>
        <p:spPr>
          <a:xfrm>
            <a:off x="4357424" y="1053850"/>
            <a:ext cx="4786575" cy="331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/>
          <p:nvPr/>
        </p:nvSpPr>
        <p:spPr>
          <a:xfrm>
            <a:off x="274320" y="27432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Parallel Validation Approach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5"/>
          <p:cNvSpPr/>
          <p:nvPr/>
        </p:nvSpPr>
        <p:spPr>
          <a:xfrm>
            <a:off x="457200" y="1097280"/>
            <a:ext cx="3840480" cy="274320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457200" y="1097280"/>
            <a:ext cx="3840480" cy="109728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/>
          <p:cNvSpPr/>
          <p:nvPr/>
        </p:nvSpPr>
        <p:spPr>
          <a:xfrm>
            <a:off x="640080" y="1325880"/>
            <a:ext cx="347472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1700"/>
              <a:buFont typeface="Calibri"/>
              <a:buNone/>
            </a:pPr>
            <a:r>
              <a:rPr b="1" lang="en-US" sz="1700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Statistical Ranking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5"/>
          <p:cNvSpPr/>
          <p:nvPr/>
        </p:nvSpPr>
        <p:spPr>
          <a:xfrm>
            <a:off x="731520" y="1828800"/>
            <a:ext cx="3291840" cy="36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822960" y="1874520"/>
            <a:ext cx="3108960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5"/>
          <p:cNvSpPr/>
          <p:nvPr/>
        </p:nvSpPr>
        <p:spPr>
          <a:xfrm>
            <a:off x="822960" y="2029968"/>
            <a:ext cx="3108960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b="1"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Hypothesis Testing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5"/>
          <p:cNvSpPr/>
          <p:nvPr/>
        </p:nvSpPr>
        <p:spPr>
          <a:xfrm>
            <a:off x="731520" y="2286000"/>
            <a:ext cx="3291840" cy="36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822960" y="2331720"/>
            <a:ext cx="3108960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822960" y="2487168"/>
            <a:ext cx="3108960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b="1"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p-value + Effect Size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5"/>
          <p:cNvSpPr/>
          <p:nvPr/>
        </p:nvSpPr>
        <p:spPr>
          <a:xfrm>
            <a:off x="731520" y="2743200"/>
            <a:ext cx="3291840" cy="36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822960" y="2788920"/>
            <a:ext cx="3108960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Score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5"/>
          <p:cNvSpPr/>
          <p:nvPr/>
        </p:nvSpPr>
        <p:spPr>
          <a:xfrm>
            <a:off x="822960" y="2944368"/>
            <a:ext cx="3108960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b="1"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-log₁₀(p) × effect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5"/>
          <p:cNvSpPr/>
          <p:nvPr/>
        </p:nvSpPr>
        <p:spPr>
          <a:xfrm>
            <a:off x="731520" y="3383280"/>
            <a:ext cx="3291840" cy="365760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731520" y="3383280"/>
            <a:ext cx="32918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b="1"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Interpretable &amp; Theory-Based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5"/>
          <p:cNvSpPr/>
          <p:nvPr/>
        </p:nvSpPr>
        <p:spPr>
          <a:xfrm>
            <a:off x="4389120" y="2468880"/>
            <a:ext cx="3657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5"/>
          <p:cNvSpPr/>
          <p:nvPr/>
        </p:nvSpPr>
        <p:spPr>
          <a:xfrm>
            <a:off x="4846320" y="1097280"/>
            <a:ext cx="3840480" cy="2743200"/>
          </a:xfrm>
          <a:prstGeom prst="rect">
            <a:avLst/>
          </a:prstGeom>
          <a:solidFill>
            <a:srgbClr val="FFF5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4846320" y="1097280"/>
            <a:ext cx="3840480" cy="109728"/>
          </a:xfrm>
          <a:prstGeom prst="rect">
            <a:avLst/>
          </a:prstGeom>
          <a:solidFill>
            <a:srgbClr val="FF6B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"/>
          <p:cNvSpPr/>
          <p:nvPr/>
        </p:nvSpPr>
        <p:spPr>
          <a:xfrm>
            <a:off x="5029200" y="1325880"/>
            <a:ext cx="347472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1700"/>
              <a:buFont typeface="Calibri"/>
              <a:buNone/>
            </a:pPr>
            <a:r>
              <a:rPr b="1" lang="en-US" sz="17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ML Ranking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5"/>
          <p:cNvSpPr/>
          <p:nvPr/>
        </p:nvSpPr>
        <p:spPr>
          <a:xfrm>
            <a:off x="5120640" y="1828800"/>
            <a:ext cx="3291840" cy="36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5"/>
          <p:cNvSpPr/>
          <p:nvPr/>
        </p:nvSpPr>
        <p:spPr>
          <a:xfrm>
            <a:off x="5212080" y="1874520"/>
            <a:ext cx="3108960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5"/>
          <p:cNvSpPr/>
          <p:nvPr/>
        </p:nvSpPr>
        <p:spPr>
          <a:xfrm>
            <a:off x="5212080" y="2029968"/>
            <a:ext cx="3108960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b="1"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Ensemble Learning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5"/>
          <p:cNvSpPr/>
          <p:nvPr/>
        </p:nvSpPr>
        <p:spPr>
          <a:xfrm>
            <a:off x="5120640" y="2286000"/>
            <a:ext cx="3291840" cy="36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"/>
          <p:cNvSpPr/>
          <p:nvPr/>
        </p:nvSpPr>
        <p:spPr>
          <a:xfrm>
            <a:off x="5212080" y="2331720"/>
            <a:ext cx="3108960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5"/>
          <p:cNvSpPr/>
          <p:nvPr/>
        </p:nvSpPr>
        <p:spPr>
          <a:xfrm>
            <a:off x="5212080" y="2487168"/>
            <a:ext cx="3108960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b="1"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Permutation Importance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5"/>
          <p:cNvSpPr/>
          <p:nvPr/>
        </p:nvSpPr>
        <p:spPr>
          <a:xfrm>
            <a:off x="5120640" y="2743200"/>
            <a:ext cx="3291840" cy="36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5212080" y="2788920"/>
            <a:ext cx="3108960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Score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5"/>
          <p:cNvSpPr/>
          <p:nvPr/>
        </p:nvSpPr>
        <p:spPr>
          <a:xfrm>
            <a:off x="5212080" y="2944368"/>
            <a:ext cx="3108960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b="1"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Model-based Importance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5"/>
          <p:cNvSpPr/>
          <p:nvPr/>
        </p:nvSpPr>
        <p:spPr>
          <a:xfrm>
            <a:off x="5120640" y="3383280"/>
            <a:ext cx="3291840" cy="365760"/>
          </a:xfrm>
          <a:prstGeom prst="rect">
            <a:avLst/>
          </a:prstGeom>
          <a:solidFill>
            <a:srgbClr val="FF6B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5120640" y="3383280"/>
            <a:ext cx="32918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b="1"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Data-Driven &amp; Predictive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/>
          <p:nvPr/>
        </p:nvSpPr>
        <p:spPr>
          <a:xfrm>
            <a:off x="274320" y="27432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Statistical </a:t>
            </a: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4" name="Google Shape;204;p16"/>
          <p:cNvGraphicFramePr/>
          <p:nvPr/>
        </p:nvGraphicFramePr>
        <p:xfrm>
          <a:off x="457200" y="10972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{D71C89B1-E37D-4D38-B13F-8BCF8FAE7CF5}</a:tableStyleId>
              </a:tblPr>
              <a:tblGrid>
                <a:gridCol w="1371600"/>
                <a:gridCol w="1828800"/>
                <a:gridCol w="2286000"/>
                <a:gridCol w="27432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</a:rPr>
                        <a:t>Feature Type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A0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</a:rPr>
                        <a:t>Test Method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A0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</a:rPr>
                        <a:t>Metrics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A0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</a:rPr>
                        <a:t>Purpose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A08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Numeric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T-test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p-value, Cohen's d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Mean difference (parametric)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Numeric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Mann-Whitney U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p-value, Effect size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Rank difference (non-parametric)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Numeric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Kolmogorov-Smirnov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p-value, KS statistic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Distribution difference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Categorical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Chi-square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p-value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Independence test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Categorical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Cramér's V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Effect size (0-1)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Association strength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5" name="Google Shape;205;p16"/>
          <p:cNvSpPr/>
          <p:nvPr/>
        </p:nvSpPr>
        <p:spPr>
          <a:xfrm>
            <a:off x="457200" y="3657600"/>
            <a:ext cx="8229600" cy="73152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"/>
          <p:cNvSpPr/>
          <p:nvPr/>
        </p:nvSpPr>
        <p:spPr>
          <a:xfrm>
            <a:off x="640080" y="3794760"/>
            <a:ext cx="78638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1400"/>
              <a:buFont typeface="Calibri"/>
              <a:buNone/>
            </a:pPr>
            <a:r>
              <a:rPr b="1" lang="en-US" sz="1400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Composite Ranking Score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6"/>
          <p:cNvSpPr/>
          <p:nvPr/>
        </p:nvSpPr>
        <p:spPr>
          <a:xfrm>
            <a:off x="640080" y="4069080"/>
            <a:ext cx="78638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00"/>
              <a:buFont typeface="Courier New"/>
              <a:buNone/>
            </a:pPr>
            <a:r>
              <a:rPr b="1" lang="en-US" sz="1500">
                <a:solidFill>
                  <a:srgbClr val="2C3E50"/>
                </a:solidFill>
                <a:latin typeface="Courier New"/>
                <a:ea typeface="Courier New"/>
                <a:cs typeface="Courier New"/>
                <a:sym typeface="Courier New"/>
              </a:rPr>
              <a:t>Score = -log₁₀(p-value) × effect_size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/>
          <p:nvPr/>
        </p:nvSpPr>
        <p:spPr>
          <a:xfrm>
            <a:off x="274320" y="27432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ML</a:t>
            </a: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 Ranking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7"/>
          <p:cNvSpPr/>
          <p:nvPr/>
        </p:nvSpPr>
        <p:spPr>
          <a:xfrm>
            <a:off x="457200" y="1097280"/>
            <a:ext cx="4114800" cy="25603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7"/>
          <p:cNvSpPr/>
          <p:nvPr/>
        </p:nvSpPr>
        <p:spPr>
          <a:xfrm>
            <a:off x="640080" y="1246364"/>
            <a:ext cx="37490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1400"/>
              <a:buFont typeface="Calibri"/>
              <a:buNone/>
            </a:pPr>
            <a:r>
              <a:rPr b="1" lang="en-US" sz="1400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AutoGluon Framework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640080" y="1705287"/>
            <a:ext cx="374904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7"/>
          <p:cNvSpPr/>
          <p:nvPr/>
        </p:nvSpPr>
        <p:spPr>
          <a:xfrm>
            <a:off x="685800" y="1709767"/>
            <a:ext cx="36576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TabularPredictor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7"/>
          <p:cNvSpPr/>
          <p:nvPr/>
        </p:nvSpPr>
        <p:spPr>
          <a:xfrm>
            <a:off x="685800" y="1915507"/>
            <a:ext cx="3657600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Automated ML ensemble training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7"/>
          <p:cNvSpPr/>
          <p:nvPr/>
        </p:nvSpPr>
        <p:spPr>
          <a:xfrm>
            <a:off x="640080" y="2267712"/>
            <a:ext cx="374904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7"/>
          <p:cNvSpPr/>
          <p:nvPr/>
        </p:nvSpPr>
        <p:spPr>
          <a:xfrm>
            <a:off x="685800" y="2292869"/>
            <a:ext cx="36576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Ensemble Methods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7"/>
          <p:cNvSpPr/>
          <p:nvPr/>
        </p:nvSpPr>
        <p:spPr>
          <a:xfrm>
            <a:off x="685800" y="2494037"/>
            <a:ext cx="3657600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WeightedEnsemble_L2 as best model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7"/>
          <p:cNvSpPr/>
          <p:nvPr/>
        </p:nvSpPr>
        <p:spPr>
          <a:xfrm>
            <a:off x="640080" y="2834640"/>
            <a:ext cx="374904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7"/>
          <p:cNvSpPr/>
          <p:nvPr/>
        </p:nvSpPr>
        <p:spPr>
          <a:xfrm>
            <a:off x="685800" y="2869561"/>
            <a:ext cx="36576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Permutation-Based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685800" y="3070729"/>
            <a:ext cx="3657600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Feature importance via shuffling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7"/>
          <p:cNvSpPr/>
          <p:nvPr/>
        </p:nvSpPr>
        <p:spPr>
          <a:xfrm>
            <a:off x="4754880" y="1097280"/>
            <a:ext cx="3931920" cy="2560320"/>
          </a:xfrm>
          <a:prstGeom prst="rect">
            <a:avLst/>
          </a:prstGeom>
          <a:solidFill>
            <a:srgbClr val="FFF5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4937760" y="1234440"/>
            <a:ext cx="35661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1400"/>
              <a:buFont typeface="Calibri"/>
              <a:buNone/>
            </a:pPr>
            <a:r>
              <a:rPr b="1" lang="en-US" sz="14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Training Metrics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7"/>
          <p:cNvSpPr/>
          <p:nvPr/>
        </p:nvSpPr>
        <p:spPr>
          <a:xfrm>
            <a:off x="4937760" y="1737360"/>
            <a:ext cx="356616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"/>
          <p:cNvSpPr/>
          <p:nvPr/>
        </p:nvSpPr>
        <p:spPr>
          <a:xfrm>
            <a:off x="5029200" y="1783080"/>
            <a:ext cx="16459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Training Time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7"/>
          <p:cNvSpPr/>
          <p:nvPr/>
        </p:nvSpPr>
        <p:spPr>
          <a:xfrm>
            <a:off x="6766560" y="1783080"/>
            <a:ext cx="16459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~60-120s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7"/>
          <p:cNvSpPr/>
          <p:nvPr/>
        </p:nvSpPr>
        <p:spPr>
          <a:xfrm>
            <a:off x="4937760" y="2286000"/>
            <a:ext cx="356616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"/>
          <p:cNvSpPr/>
          <p:nvPr/>
        </p:nvSpPr>
        <p:spPr>
          <a:xfrm>
            <a:off x="5029200" y="2331720"/>
            <a:ext cx="16459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Best Model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7"/>
          <p:cNvSpPr/>
          <p:nvPr/>
        </p:nvSpPr>
        <p:spPr>
          <a:xfrm>
            <a:off x="6766560" y="2331720"/>
            <a:ext cx="16459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WeightedEnsemble_L2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7"/>
          <p:cNvSpPr/>
          <p:nvPr/>
        </p:nvSpPr>
        <p:spPr>
          <a:xfrm>
            <a:off x="4937760" y="2834640"/>
            <a:ext cx="356616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/>
          <p:nvPr/>
        </p:nvSpPr>
        <p:spPr>
          <a:xfrm>
            <a:off x="5029200" y="2880360"/>
            <a:ext cx="16459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Validation Accuracy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7"/>
          <p:cNvSpPr/>
          <p:nvPr/>
        </p:nvSpPr>
        <p:spPr>
          <a:xfrm>
            <a:off x="6766560" y="2880360"/>
            <a:ext cx="16459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0.89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/>
          <p:nvPr/>
        </p:nvSpPr>
        <p:spPr>
          <a:xfrm>
            <a:off x="274320" y="2743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457200" y="475488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Model performance comparison: Different algorithms × Feature selection methods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18" title="screencapture-silver-telegram-r6xvrxp64w35rp5-8501-app-github-dev-2026-01-14-18_00_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450" y="0"/>
            <a:ext cx="2789092" cy="452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8" title="screencapture-silver-telegram-r6xvrxp64w35rp5-8501-app-github-dev-2026-01-14-17_59_4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289" y="0"/>
            <a:ext cx="2333436" cy="452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/>
          <p:nvPr/>
        </p:nvSpPr>
        <p:spPr>
          <a:xfrm>
            <a:off x="274320" y="2743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Model Training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75" y="670675"/>
            <a:ext cx="7493248" cy="416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/>
          <p:nvPr/>
        </p:nvSpPr>
        <p:spPr>
          <a:xfrm>
            <a:off x="274320" y="2743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Model Training Results - Statistical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riginal_slide14_img1.png" id="258" name="Google Shape;25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914400"/>
            <a:ext cx="7315201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0"/>
          <p:cNvSpPr/>
          <p:nvPr/>
        </p:nvSpPr>
        <p:spPr>
          <a:xfrm>
            <a:off x="457200" y="475488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Model performance comparison: Different algorithms × Feature selection methods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/>
          <p:nvPr/>
        </p:nvSpPr>
        <p:spPr>
          <a:xfrm>
            <a:off x="274320" y="2743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Model Training Results - </a:t>
            </a: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AutoGluon</a:t>
            </a: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1"/>
          <p:cNvSpPr/>
          <p:nvPr/>
        </p:nvSpPr>
        <p:spPr>
          <a:xfrm>
            <a:off x="457200" y="475488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Model performance comparison: Different algorithms × Feature selection methods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13" y="761625"/>
            <a:ext cx="8054886" cy="421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274320" y="27432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System Architecture Overview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731520" y="1097280"/>
            <a:ext cx="1645920" cy="457200"/>
          </a:xfrm>
          <a:prstGeom prst="roundRect">
            <a:avLst>
              <a:gd fmla="val 16667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31520" y="1097280"/>
            <a:ext cx="1645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Calibri"/>
              <a:buNone/>
            </a:pPr>
            <a:r>
              <a:rPr b="1" lang="en-US" sz="14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Data Input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2468880" y="1097280"/>
            <a:ext cx="3657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2926080" y="1097280"/>
            <a:ext cx="1645920" cy="457200"/>
          </a:xfrm>
          <a:prstGeom prst="roundRect">
            <a:avLst>
              <a:gd fmla="val 16667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2926080" y="1097280"/>
            <a:ext cx="1645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Calibri"/>
              <a:buNone/>
            </a:pPr>
            <a:r>
              <a:rPr b="1" lang="en-US" sz="14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Preprocessing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4663440" y="1097280"/>
            <a:ext cx="3657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5120640" y="1097280"/>
            <a:ext cx="2011680" cy="457200"/>
          </a:xfrm>
          <a:prstGeom prst="roundRect">
            <a:avLst>
              <a:gd fmla="val 16667" name="adj"/>
            </a:avLst>
          </a:prstGeom>
          <a:solidFill>
            <a:srgbClr val="16A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5120640" y="1097280"/>
            <a:ext cx="20116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1"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Parallel Analysis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5486400" y="1737360"/>
            <a:ext cx="1371600" cy="320040"/>
          </a:xfrm>
          <a:prstGeom prst="roundRect">
            <a:avLst>
              <a:gd fmla="val 16667" name="adj"/>
            </a:avLst>
          </a:prstGeom>
          <a:solidFill>
            <a:srgbClr val="E8F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5486400" y="1737360"/>
            <a:ext cx="1371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Calibri"/>
              <a:buNone/>
            </a:pPr>
            <a:r>
              <a:rPr b="1" lang="en-US" sz="14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Statistical Tests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5486400" y="2103120"/>
            <a:ext cx="1371600" cy="411480"/>
          </a:xfrm>
          <a:prstGeom prst="roundRect">
            <a:avLst>
              <a:gd fmla="val 16667" name="adj"/>
            </a:avLst>
          </a:prstGeom>
          <a:solidFill>
            <a:srgbClr val="E8F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486400" y="2148840"/>
            <a:ext cx="1371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Calibri"/>
              <a:buNone/>
            </a:pPr>
            <a:r>
              <a:rPr b="1" lang="en-US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Automated ML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3657600" y="2560320"/>
            <a:ext cx="18288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↓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2743200" y="3017520"/>
            <a:ext cx="3657600" cy="548640"/>
          </a:xfrm>
          <a:prstGeom prst="roundRect">
            <a:avLst>
              <a:gd fmla="val 16667" name="adj"/>
            </a:avLst>
          </a:prstGeom>
          <a:solidFill>
            <a:srgbClr val="2C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2743200" y="3017520"/>
            <a:ext cx="3657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1"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Shared Session State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3657600" y="3657600"/>
            <a:ext cx="18288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↓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2286000" y="4114800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FFF5F7"/>
          </a:solidFill>
          <a:ln cap="flat" cmpd="sng" w="25400">
            <a:solidFill>
              <a:srgbClr val="FF6B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2286000" y="411480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Training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5029200" y="4114800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FFF5F7"/>
          </a:solidFill>
          <a:ln cap="flat" cmpd="sng" w="25400">
            <a:solidFill>
              <a:srgbClr val="FF6B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5029200" y="411480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AI Agent Chat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/>
          <p:nvPr/>
        </p:nvSpPr>
        <p:spPr>
          <a:xfrm>
            <a:off x="91440" y="6858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AI-Powered Chat Interface: Architecture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2286000" y="621930"/>
            <a:ext cx="4572000" cy="457200"/>
          </a:xfrm>
          <a:prstGeom prst="roundRect">
            <a:avLst>
              <a:gd fmla="val 16667" name="adj"/>
            </a:avLst>
          </a:prstGeom>
          <a:solidFill>
            <a:srgbClr val="FF6B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2286000" y="62193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User Natural Language Query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2"/>
          <p:cNvSpPr/>
          <p:nvPr/>
        </p:nvSpPr>
        <p:spPr>
          <a:xfrm>
            <a:off x="4114800" y="1170570"/>
            <a:ext cx="914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↓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2"/>
          <p:cNvSpPr/>
          <p:nvPr/>
        </p:nvSpPr>
        <p:spPr>
          <a:xfrm>
            <a:off x="1828800" y="1536330"/>
            <a:ext cx="5486400" cy="548640"/>
          </a:xfrm>
          <a:prstGeom prst="roundRect">
            <a:avLst>
              <a:gd fmla="val 16667" name="adj"/>
            </a:avLst>
          </a:prstGeom>
          <a:solidFill>
            <a:srgbClr val="FFF5F7"/>
          </a:solidFill>
          <a:ln cap="flat" cmpd="sng" w="25400">
            <a:solidFill>
              <a:srgbClr val="FF6B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"/>
          <p:cNvSpPr/>
          <p:nvPr/>
        </p:nvSpPr>
        <p:spPr>
          <a:xfrm>
            <a:off x="1828800" y="1582050"/>
            <a:ext cx="548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1400"/>
              <a:buFont typeface="Calibri"/>
              <a:buNone/>
            </a:pPr>
            <a:r>
              <a:rPr b="1" lang="en-US" sz="14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StatisticalAgent (Intent Parser)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2"/>
          <p:cNvSpPr/>
          <p:nvPr/>
        </p:nvSpPr>
        <p:spPr>
          <a:xfrm>
            <a:off x="1828800" y="1856370"/>
            <a:ext cx="54864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Rule-based + LLM Fallback (LLaMA-3)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2"/>
          <p:cNvSpPr/>
          <p:nvPr/>
        </p:nvSpPr>
        <p:spPr>
          <a:xfrm>
            <a:off x="4114800" y="2176410"/>
            <a:ext cx="914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↓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457200" y="2542170"/>
            <a:ext cx="3931920" cy="16459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2"/>
          <p:cNvSpPr/>
          <p:nvPr/>
        </p:nvSpPr>
        <p:spPr>
          <a:xfrm>
            <a:off x="640080" y="2679330"/>
            <a:ext cx="35661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Tool Routing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2"/>
          <p:cNvSpPr/>
          <p:nvPr/>
        </p:nvSpPr>
        <p:spPr>
          <a:xfrm>
            <a:off x="822960" y="299937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• get_feature_importance()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2"/>
          <p:cNvSpPr/>
          <p:nvPr/>
        </p:nvSpPr>
        <p:spPr>
          <a:xfrm>
            <a:off x="822960" y="322797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• get_statistical_summary()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2"/>
          <p:cNvSpPr/>
          <p:nvPr/>
        </p:nvSpPr>
        <p:spPr>
          <a:xfrm>
            <a:off x="822960" y="345657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• plot_distribution()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2"/>
          <p:cNvSpPr/>
          <p:nvPr/>
        </p:nvSpPr>
        <p:spPr>
          <a:xfrm>
            <a:off x="822960" y="368517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• plot_time_series()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2"/>
          <p:cNvSpPr/>
          <p:nvPr/>
        </p:nvSpPr>
        <p:spPr>
          <a:xfrm>
            <a:off x="822960" y="391377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• plot_frequency_spectrum()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4754880" y="2542170"/>
            <a:ext cx="3931920" cy="1645920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2"/>
          <p:cNvSpPr/>
          <p:nvPr/>
        </p:nvSpPr>
        <p:spPr>
          <a:xfrm>
            <a:off x="4937760" y="2679330"/>
            <a:ext cx="35661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Context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2"/>
          <p:cNvSpPr/>
          <p:nvPr/>
        </p:nvSpPr>
        <p:spPr>
          <a:xfrm>
            <a:off x="4937760" y="2953650"/>
            <a:ext cx="356616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← Session State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5120640" y="327369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processed_df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2"/>
          <p:cNvSpPr/>
          <p:nvPr/>
        </p:nvSpPr>
        <p:spPr>
          <a:xfrm>
            <a:off x="5120640" y="350229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analysis_results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2"/>
          <p:cNvSpPr/>
          <p:nvPr/>
        </p:nvSpPr>
        <p:spPr>
          <a:xfrm>
            <a:off x="5120640" y="373089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feature_ranking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2"/>
          <p:cNvSpPr/>
          <p:nvPr/>
        </p:nvSpPr>
        <p:spPr>
          <a:xfrm>
            <a:off x="5120640" y="395949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statistical_summary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2"/>
          <p:cNvSpPr/>
          <p:nvPr/>
        </p:nvSpPr>
        <p:spPr>
          <a:xfrm>
            <a:off x="4114800" y="4279530"/>
            <a:ext cx="914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↓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2"/>
          <p:cNvSpPr/>
          <p:nvPr/>
        </p:nvSpPr>
        <p:spPr>
          <a:xfrm>
            <a:off x="2286000" y="4645290"/>
            <a:ext cx="4572000" cy="457200"/>
          </a:xfrm>
          <a:prstGeom prst="roundRect">
            <a:avLst>
              <a:gd fmla="val 16667" name="adj"/>
            </a:avLst>
          </a:prstGeom>
          <a:solidFill>
            <a:srgbClr val="2C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2286000" y="464529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Response Generation: Plot + Text Summary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/>
          <p:nvPr/>
        </p:nvSpPr>
        <p:spPr>
          <a:xfrm>
            <a:off x="274320" y="27432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LLM Backend Design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4" name="Google Shape;304;p23"/>
          <p:cNvGraphicFramePr/>
          <p:nvPr/>
        </p:nvGraphicFramePr>
        <p:xfrm>
          <a:off x="457200" y="10972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{D71C89B1-E37D-4D38-B13F-8BCF8FAE7CF5}</a:tableStyleId>
              </a:tblPr>
              <a:tblGrid>
                <a:gridCol w="1828800"/>
                <a:gridCol w="1371600"/>
                <a:gridCol w="1097275"/>
                <a:gridCol w="1645925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</a:rPr>
                        <a:t>Backend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B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</a:rPr>
                        <a:t>Deployment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B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</a:rPr>
                        <a:t>Latency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B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</a:rPr>
                        <a:t>Use Case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B9D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6A085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16A085"/>
                          </a:solidFill>
                        </a:rPr>
                        <a:t>Ollama (LLaMA-3)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Local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2-5s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Privacy-first deployment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OpenAI GPT-4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Cloud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0.5-1s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High accuracy research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Claude / Gemini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Cloud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0.5-1s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Alternative cloud options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DeepSeek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Cloud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1-2s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</a:rPr>
                        <a:t>Cost-effective option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5" name="Google Shape;305;p23"/>
          <p:cNvSpPr/>
          <p:nvPr/>
        </p:nvSpPr>
        <p:spPr>
          <a:xfrm>
            <a:off x="6583680" y="1097280"/>
            <a:ext cx="2103120" cy="2286000"/>
          </a:xfrm>
          <a:prstGeom prst="rect">
            <a:avLst/>
          </a:prstGeom>
          <a:solidFill>
            <a:srgbClr val="FFF5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6675120" y="1234440"/>
            <a:ext cx="19202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ConversationManager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3"/>
          <p:cNvSpPr/>
          <p:nvPr/>
        </p:nvSpPr>
        <p:spPr>
          <a:xfrm>
            <a:off x="6720840" y="1645920"/>
            <a:ext cx="1828800" cy="411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6766560" y="1691640"/>
            <a:ext cx="1737360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b="1"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Chat History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3"/>
          <p:cNvSpPr/>
          <p:nvPr/>
        </p:nvSpPr>
        <p:spPr>
          <a:xfrm>
            <a:off x="6766560" y="1874520"/>
            <a:ext cx="1737360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Maintains context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3"/>
          <p:cNvSpPr/>
          <p:nvPr/>
        </p:nvSpPr>
        <p:spPr>
          <a:xfrm>
            <a:off x="6720840" y="2148840"/>
            <a:ext cx="1828800" cy="411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6766560" y="2194560"/>
            <a:ext cx="1737360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b="1"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Context Window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3"/>
          <p:cNvSpPr/>
          <p:nvPr/>
        </p:nvSpPr>
        <p:spPr>
          <a:xfrm>
            <a:off x="6766560" y="2377440"/>
            <a:ext cx="1737360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Manages tokens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3"/>
          <p:cNvSpPr/>
          <p:nvPr/>
        </p:nvSpPr>
        <p:spPr>
          <a:xfrm>
            <a:off x="6720840" y="2651760"/>
            <a:ext cx="1828800" cy="411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3"/>
          <p:cNvSpPr/>
          <p:nvPr/>
        </p:nvSpPr>
        <p:spPr>
          <a:xfrm>
            <a:off x="6766560" y="2697480"/>
            <a:ext cx="1737360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b="1"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Session State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3"/>
          <p:cNvSpPr/>
          <p:nvPr/>
        </p:nvSpPr>
        <p:spPr>
          <a:xfrm>
            <a:off x="6766560" y="2880360"/>
            <a:ext cx="1737360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Links to analysis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"/>
          <p:cNvSpPr/>
          <p:nvPr/>
        </p:nvSpPr>
        <p:spPr>
          <a:xfrm>
            <a:off x="274320" y="2743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AI Agent Use Case : Time Series Visualization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riginal_slide17_img1.png" id="322" name="Google Shape;32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914400"/>
            <a:ext cx="73152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4"/>
          <p:cNvSpPr/>
          <p:nvPr/>
        </p:nvSpPr>
        <p:spPr>
          <a:xfrm>
            <a:off x="457200" y="475488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i="1"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User query: "Compare distribution of rms between OK and KO"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/>
          <p:nvPr/>
        </p:nvSpPr>
        <p:spPr>
          <a:xfrm>
            <a:off x="274320" y="2743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400"/>
              <a:buFont typeface="Calibri"/>
              <a:buNone/>
            </a:pPr>
            <a:r>
              <a:rPr b="1" lang="en-US" sz="34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AI Agent Use Case : Time Series Visualization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riginal_slide18_img1.png" id="330" name="Google Shape;3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914400"/>
            <a:ext cx="73152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5"/>
          <p:cNvSpPr/>
          <p:nvPr/>
        </p:nvSpPr>
        <p:spPr>
          <a:xfrm>
            <a:off x="457200" y="475488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i="1"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User query: "Show time series of signal"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/>
          <p:nvPr/>
        </p:nvSpPr>
        <p:spPr>
          <a:xfrm>
            <a:off x="274319" y="274320"/>
            <a:ext cx="8759401" cy="534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400"/>
              <a:buFont typeface="Calibri"/>
              <a:buNone/>
            </a:pPr>
            <a:r>
              <a:rPr b="1" lang="en-US" sz="34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AI Agent Use Case: Frequency Spectrum (FFT)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riginal_slide19_img1.png" id="338" name="Google Shape;3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914400"/>
            <a:ext cx="8229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6"/>
          <p:cNvSpPr/>
          <p:nvPr/>
        </p:nvSpPr>
        <p:spPr>
          <a:xfrm>
            <a:off x="457200" y="475488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i="1"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User query: "Show frequency spectrum" - FFT with peak detection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/>
          <p:nvPr/>
        </p:nvSpPr>
        <p:spPr>
          <a:xfrm>
            <a:off x="274320" y="2743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AI Agent Use Case: Frequency Spectrum (FFT)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riginal_slide20_img1.png" id="346" name="Google Shape;34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914400"/>
            <a:ext cx="8229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7"/>
          <p:cNvSpPr/>
          <p:nvPr/>
        </p:nvSpPr>
        <p:spPr>
          <a:xfrm>
            <a:off x="457200" y="475488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i="1"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User query: "What are the statistics for rms?" - Multi-metric view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/>
          <p:nvPr/>
        </p:nvSpPr>
        <p:spPr>
          <a:xfrm>
            <a:off x="274320" y="27432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AI Agent: Technical Highlights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8"/>
          <p:cNvSpPr/>
          <p:nvPr/>
        </p:nvSpPr>
        <p:spPr>
          <a:xfrm>
            <a:off x="457200" y="1097280"/>
            <a:ext cx="3886200" cy="100584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8"/>
          <p:cNvSpPr/>
          <p:nvPr/>
        </p:nvSpPr>
        <p:spPr>
          <a:xfrm>
            <a:off x="457200" y="1097280"/>
            <a:ext cx="3886200" cy="73152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"/>
          <p:cNvSpPr/>
          <p:nvPr/>
        </p:nvSpPr>
        <p:spPr>
          <a:xfrm>
            <a:off x="640080" y="1234440"/>
            <a:ext cx="37490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1400"/>
              <a:buFont typeface="Calibri"/>
              <a:buNone/>
            </a:pPr>
            <a:r>
              <a:rPr b="1" lang="en-US" sz="1400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Data Encapsulation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8"/>
          <p:cNvSpPr/>
          <p:nvPr/>
        </p:nvSpPr>
        <p:spPr>
          <a:xfrm>
            <a:off x="640080" y="1554480"/>
            <a:ext cx="37490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No DataFrame in prompts → prevents hallucination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8"/>
          <p:cNvSpPr/>
          <p:nvPr/>
        </p:nvSpPr>
        <p:spPr>
          <a:xfrm>
            <a:off x="5029200" y="1097280"/>
            <a:ext cx="3886200" cy="100584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5029200" y="1097280"/>
            <a:ext cx="3886200" cy="73152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8"/>
          <p:cNvSpPr/>
          <p:nvPr/>
        </p:nvSpPr>
        <p:spPr>
          <a:xfrm>
            <a:off x="5212080" y="1234440"/>
            <a:ext cx="37490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1400"/>
              <a:buFont typeface="Calibri"/>
              <a:buNone/>
            </a:pPr>
            <a:r>
              <a:rPr b="1" lang="en-US" sz="1400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Robust Time Handling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8"/>
          <p:cNvSpPr/>
          <p:nvPr/>
        </p:nvSpPr>
        <p:spPr>
          <a:xfrm>
            <a:off x="5212080" y="1554480"/>
            <a:ext cx="37490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Auto-detects time columns with graceful fallback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8"/>
          <p:cNvSpPr/>
          <p:nvPr/>
        </p:nvSpPr>
        <p:spPr>
          <a:xfrm>
            <a:off x="457200" y="2103120"/>
            <a:ext cx="3886200" cy="1005840"/>
          </a:xfrm>
          <a:prstGeom prst="rect">
            <a:avLst/>
          </a:prstGeom>
          <a:solidFill>
            <a:srgbClr val="FFF5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8"/>
          <p:cNvSpPr/>
          <p:nvPr/>
        </p:nvSpPr>
        <p:spPr>
          <a:xfrm>
            <a:off x="457200" y="2103120"/>
            <a:ext cx="3886200" cy="73152"/>
          </a:xfrm>
          <a:prstGeom prst="rect">
            <a:avLst/>
          </a:prstGeom>
          <a:solidFill>
            <a:srgbClr val="FF6B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8"/>
          <p:cNvSpPr/>
          <p:nvPr/>
        </p:nvSpPr>
        <p:spPr>
          <a:xfrm>
            <a:off x="640080" y="2240280"/>
            <a:ext cx="37490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1400"/>
              <a:buFont typeface="Calibri"/>
              <a:buNone/>
            </a:pPr>
            <a:r>
              <a:rPr b="1" lang="en-US" sz="14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Context-Aware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8"/>
          <p:cNvSpPr/>
          <p:nvPr/>
        </p:nvSpPr>
        <p:spPr>
          <a:xfrm>
            <a:off x="640080" y="2560320"/>
            <a:ext cx="37490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Receives full analysis results for comprehensive queries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8"/>
          <p:cNvSpPr/>
          <p:nvPr/>
        </p:nvSpPr>
        <p:spPr>
          <a:xfrm>
            <a:off x="5029200" y="2103120"/>
            <a:ext cx="3886200" cy="1005840"/>
          </a:xfrm>
          <a:prstGeom prst="rect">
            <a:avLst/>
          </a:prstGeom>
          <a:solidFill>
            <a:srgbClr val="FFF5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8"/>
          <p:cNvSpPr/>
          <p:nvPr/>
        </p:nvSpPr>
        <p:spPr>
          <a:xfrm>
            <a:off x="5029200" y="2103120"/>
            <a:ext cx="3886200" cy="73152"/>
          </a:xfrm>
          <a:prstGeom prst="rect">
            <a:avLst/>
          </a:prstGeom>
          <a:solidFill>
            <a:srgbClr val="FF6B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8"/>
          <p:cNvSpPr/>
          <p:nvPr/>
        </p:nvSpPr>
        <p:spPr>
          <a:xfrm>
            <a:off x="5212080" y="2240280"/>
            <a:ext cx="37490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1400"/>
              <a:buFont typeface="Calibri"/>
              <a:buNone/>
            </a:pPr>
            <a:r>
              <a:rPr b="1" lang="en-US" sz="14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Flexible Visualization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8"/>
          <p:cNvSpPr/>
          <p:nvPr/>
        </p:nvSpPr>
        <p:spPr>
          <a:xfrm>
            <a:off x="5212080" y="2560320"/>
            <a:ext cx="37490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Natural language → plot type selection automatically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8"/>
          <p:cNvSpPr/>
          <p:nvPr/>
        </p:nvSpPr>
        <p:spPr>
          <a:xfrm>
            <a:off x="457200" y="3200400"/>
            <a:ext cx="8229600" cy="64008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8"/>
          <p:cNvSpPr/>
          <p:nvPr/>
        </p:nvSpPr>
        <p:spPr>
          <a:xfrm>
            <a:off x="640080" y="3291840"/>
            <a:ext cx="78638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b="1"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Structured Output Pattern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8"/>
          <p:cNvSpPr/>
          <p:nvPr/>
        </p:nvSpPr>
        <p:spPr>
          <a:xfrm>
            <a:off x="640080" y="3566160"/>
            <a:ext cx="78638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Plot + Summary + AI Interpretation → Deterministic computation (no AI guessing)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/>
          <p:nvPr/>
        </p:nvSpPr>
        <p:spPr>
          <a:xfrm>
            <a:off x="274320" y="27432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System Design Philosophy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9"/>
          <p:cNvSpPr/>
          <p:nvPr/>
        </p:nvSpPr>
        <p:spPr>
          <a:xfrm>
            <a:off x="222857" y="1371600"/>
            <a:ext cx="2743200" cy="274320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"/>
          <p:cNvSpPr/>
          <p:nvPr/>
        </p:nvSpPr>
        <p:spPr>
          <a:xfrm>
            <a:off x="222857" y="1371600"/>
            <a:ext cx="2743200" cy="109728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9"/>
          <p:cNvSpPr/>
          <p:nvPr/>
        </p:nvSpPr>
        <p:spPr>
          <a:xfrm>
            <a:off x="1274417" y="1645920"/>
            <a:ext cx="640080" cy="64008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9"/>
          <p:cNvSpPr/>
          <p:nvPr/>
        </p:nvSpPr>
        <p:spPr>
          <a:xfrm>
            <a:off x="1274417" y="1645920"/>
            <a:ext cx="6400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9"/>
          <p:cNvSpPr/>
          <p:nvPr/>
        </p:nvSpPr>
        <p:spPr>
          <a:xfrm>
            <a:off x="405737" y="2468880"/>
            <a:ext cx="23774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Parallel Validation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9"/>
          <p:cNvSpPr/>
          <p:nvPr/>
        </p:nvSpPr>
        <p:spPr>
          <a:xfrm>
            <a:off x="405737" y="2926080"/>
            <a:ext cx="237744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Statistical + ML methods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run independently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→ user selects best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9"/>
          <p:cNvSpPr/>
          <p:nvPr/>
        </p:nvSpPr>
        <p:spPr>
          <a:xfrm>
            <a:off x="3240377" y="1371600"/>
            <a:ext cx="2743200" cy="27432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9"/>
          <p:cNvSpPr/>
          <p:nvPr/>
        </p:nvSpPr>
        <p:spPr>
          <a:xfrm>
            <a:off x="3240377" y="1371600"/>
            <a:ext cx="2743200" cy="109728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9"/>
          <p:cNvSpPr/>
          <p:nvPr/>
        </p:nvSpPr>
        <p:spPr>
          <a:xfrm>
            <a:off x="4291937" y="1645920"/>
            <a:ext cx="640080" cy="640080"/>
          </a:xfrm>
          <a:prstGeom prst="ellipse">
            <a:avLst/>
          </a:prstGeom>
          <a:solidFill>
            <a:srgbClr val="2C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9"/>
          <p:cNvSpPr/>
          <p:nvPr/>
        </p:nvSpPr>
        <p:spPr>
          <a:xfrm>
            <a:off x="4291937" y="1645920"/>
            <a:ext cx="6400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9"/>
          <p:cNvSpPr/>
          <p:nvPr/>
        </p:nvSpPr>
        <p:spPr>
          <a:xfrm>
            <a:off x="3423257" y="2468880"/>
            <a:ext cx="23774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Shared State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9"/>
          <p:cNvSpPr/>
          <p:nvPr/>
        </p:nvSpPr>
        <p:spPr>
          <a:xfrm>
            <a:off x="3423257" y="2926080"/>
            <a:ext cx="237744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One analysis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→ multiple consumers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No duplication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9"/>
          <p:cNvSpPr/>
          <p:nvPr/>
        </p:nvSpPr>
        <p:spPr>
          <a:xfrm>
            <a:off x="6257897" y="1371600"/>
            <a:ext cx="2743200" cy="2743200"/>
          </a:xfrm>
          <a:prstGeom prst="rect">
            <a:avLst/>
          </a:prstGeom>
          <a:solidFill>
            <a:srgbClr val="FFF5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9"/>
          <p:cNvSpPr/>
          <p:nvPr/>
        </p:nvSpPr>
        <p:spPr>
          <a:xfrm>
            <a:off x="6257897" y="1371600"/>
            <a:ext cx="2743200" cy="109728"/>
          </a:xfrm>
          <a:prstGeom prst="rect">
            <a:avLst/>
          </a:prstGeom>
          <a:solidFill>
            <a:srgbClr val="FF6B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9"/>
          <p:cNvSpPr/>
          <p:nvPr/>
        </p:nvSpPr>
        <p:spPr>
          <a:xfrm>
            <a:off x="7309457" y="1645920"/>
            <a:ext cx="640080" cy="640080"/>
          </a:xfrm>
          <a:prstGeom prst="ellipse">
            <a:avLst/>
          </a:prstGeom>
          <a:solidFill>
            <a:srgbClr val="FF6B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9"/>
          <p:cNvSpPr/>
          <p:nvPr/>
        </p:nvSpPr>
        <p:spPr>
          <a:xfrm>
            <a:off x="7309457" y="1645920"/>
            <a:ext cx="6400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9"/>
          <p:cNvSpPr/>
          <p:nvPr/>
        </p:nvSpPr>
        <p:spPr>
          <a:xfrm>
            <a:off x="6440777" y="2468880"/>
            <a:ext cx="23774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Anti-Hallucination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9"/>
          <p:cNvSpPr/>
          <p:nvPr/>
        </p:nvSpPr>
        <p:spPr>
          <a:xfrm>
            <a:off x="6440777" y="2926080"/>
            <a:ext cx="237744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Tool-based execution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→ deterministic results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No AI guessing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0"/>
          <p:cNvSpPr/>
          <p:nvPr/>
        </p:nvSpPr>
        <p:spPr>
          <a:xfrm>
            <a:off x="274320" y="27432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Limitations &amp; Future Directions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0"/>
          <p:cNvSpPr/>
          <p:nvPr/>
        </p:nvSpPr>
        <p:spPr>
          <a:xfrm>
            <a:off x="457200" y="1097280"/>
            <a:ext cx="4114800" cy="292608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0"/>
          <p:cNvSpPr/>
          <p:nvPr/>
        </p:nvSpPr>
        <p:spPr>
          <a:xfrm>
            <a:off x="640080" y="1234440"/>
            <a:ext cx="374904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Current Limitations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0"/>
          <p:cNvSpPr/>
          <p:nvPr/>
        </p:nvSpPr>
        <p:spPr>
          <a:xfrm>
            <a:off x="731520" y="1737360"/>
            <a:ext cx="3657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0"/>
          <p:cNvSpPr/>
          <p:nvPr/>
        </p:nvSpPr>
        <p:spPr>
          <a:xfrm>
            <a:off x="822960" y="1737360"/>
            <a:ext cx="34747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Train/eval on same data (no k-fold)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0"/>
          <p:cNvSpPr/>
          <p:nvPr/>
        </p:nvSpPr>
        <p:spPr>
          <a:xfrm>
            <a:off x="731520" y="2286000"/>
            <a:ext cx="3657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0"/>
          <p:cNvSpPr/>
          <p:nvPr/>
        </p:nvSpPr>
        <p:spPr>
          <a:xfrm>
            <a:off x="822960" y="2286000"/>
            <a:ext cx="34747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Class imbalance not tuned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0"/>
          <p:cNvSpPr/>
          <p:nvPr/>
        </p:nvSpPr>
        <p:spPr>
          <a:xfrm>
            <a:off x="731520" y="2834640"/>
            <a:ext cx="3657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0"/>
          <p:cNvSpPr/>
          <p:nvPr/>
        </p:nvSpPr>
        <p:spPr>
          <a:xfrm>
            <a:off x="822960" y="2834640"/>
            <a:ext cx="34747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AutoGluon training time ~60-120s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0"/>
          <p:cNvSpPr/>
          <p:nvPr/>
        </p:nvSpPr>
        <p:spPr>
          <a:xfrm>
            <a:off x="731520" y="3383280"/>
            <a:ext cx="3657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0"/>
          <p:cNvSpPr/>
          <p:nvPr/>
        </p:nvSpPr>
        <p:spPr>
          <a:xfrm>
            <a:off x="822960" y="3383280"/>
            <a:ext cx="34747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Single-session (no persistence)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0"/>
          <p:cNvSpPr/>
          <p:nvPr/>
        </p:nvSpPr>
        <p:spPr>
          <a:xfrm>
            <a:off x="4572000" y="1097280"/>
            <a:ext cx="4114800" cy="292608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0"/>
          <p:cNvSpPr/>
          <p:nvPr/>
        </p:nvSpPr>
        <p:spPr>
          <a:xfrm>
            <a:off x="4754880" y="1234440"/>
            <a:ext cx="374904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Future Improvements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0"/>
          <p:cNvSpPr/>
          <p:nvPr/>
        </p:nvSpPr>
        <p:spPr>
          <a:xfrm>
            <a:off x="4846320" y="1737360"/>
            <a:ext cx="3657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0"/>
          <p:cNvSpPr/>
          <p:nvPr/>
        </p:nvSpPr>
        <p:spPr>
          <a:xfrm>
            <a:off x="4937760" y="1737360"/>
            <a:ext cx="34747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Cross-validation + proper train/test split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0"/>
          <p:cNvSpPr/>
          <p:nvPr/>
        </p:nvSpPr>
        <p:spPr>
          <a:xfrm>
            <a:off x="4846320" y="2286000"/>
            <a:ext cx="3657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"/>
          <p:cNvSpPr/>
          <p:nvPr/>
        </p:nvSpPr>
        <p:spPr>
          <a:xfrm>
            <a:off x="4937760" y="2286000"/>
            <a:ext cx="34747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SMOTE/class weights for balancing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0"/>
          <p:cNvSpPr/>
          <p:nvPr/>
        </p:nvSpPr>
        <p:spPr>
          <a:xfrm>
            <a:off x="4846320" y="2834640"/>
            <a:ext cx="3657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0"/>
          <p:cNvSpPr/>
          <p:nvPr/>
        </p:nvSpPr>
        <p:spPr>
          <a:xfrm>
            <a:off x="4937760" y="2834640"/>
            <a:ext cx="34747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Hyperparameter tuning UI controls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0"/>
          <p:cNvSpPr/>
          <p:nvPr/>
        </p:nvSpPr>
        <p:spPr>
          <a:xfrm>
            <a:off x="4846320" y="3383280"/>
            <a:ext cx="3657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0"/>
          <p:cNvSpPr/>
          <p:nvPr/>
        </p:nvSpPr>
        <p:spPr>
          <a:xfrm>
            <a:off x="4937760" y="3383280"/>
            <a:ext cx="34747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Session persistence &amp; report export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/>
          <p:nvPr/>
        </p:nvSpPr>
        <p:spPr>
          <a:xfrm>
            <a:off x="0" y="0"/>
            <a:ext cx="73152" cy="5148072"/>
          </a:xfrm>
          <a:prstGeom prst="rect">
            <a:avLst/>
          </a:prstGeom>
          <a:solidFill>
            <a:srgbClr val="FF6B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1"/>
          <p:cNvSpPr/>
          <p:nvPr/>
        </p:nvSpPr>
        <p:spPr>
          <a:xfrm>
            <a:off x="9070848" y="0"/>
            <a:ext cx="73152" cy="5148072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1"/>
          <p:cNvSpPr/>
          <p:nvPr/>
        </p:nvSpPr>
        <p:spPr>
          <a:xfrm>
            <a:off x="1828825" y="937175"/>
            <a:ext cx="5486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5600"/>
              <a:buFont typeface="Calibri"/>
              <a:buNone/>
            </a:pPr>
            <a:r>
              <a:rPr b="1" lang="en-US" sz="5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1"/>
          <p:cNvSpPr/>
          <p:nvPr/>
        </p:nvSpPr>
        <p:spPr>
          <a:xfrm>
            <a:off x="1371605" y="2098525"/>
            <a:ext cx="6400800" cy="1645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1"/>
          <p:cNvSpPr/>
          <p:nvPr/>
        </p:nvSpPr>
        <p:spPr>
          <a:xfrm>
            <a:off x="1371605" y="2121395"/>
            <a:ext cx="603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Key Contributions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1"/>
          <p:cNvSpPr/>
          <p:nvPr/>
        </p:nvSpPr>
        <p:spPr>
          <a:xfrm>
            <a:off x="1371605" y="2441425"/>
            <a:ext cx="603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300"/>
              <a:buFont typeface="Calibri"/>
              <a:buNone/>
            </a:pPr>
            <a:r>
              <a:rPr lang="en-US" sz="13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✓ Parallel-validation architecture for feature ranking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1"/>
          <p:cNvSpPr/>
          <p:nvPr/>
        </p:nvSpPr>
        <p:spPr>
          <a:xfrm>
            <a:off x="1371605" y="2761465"/>
            <a:ext cx="603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300"/>
              <a:buFont typeface="Calibri"/>
              <a:buNone/>
            </a:pPr>
            <a:r>
              <a:rPr lang="en-US" sz="13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✓ Multi-backend LLM integration with local deployment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1"/>
          <p:cNvSpPr/>
          <p:nvPr/>
        </p:nvSpPr>
        <p:spPr>
          <a:xfrm>
            <a:off x="1371605" y="3081505"/>
            <a:ext cx="603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300"/>
              <a:buFont typeface="Calibri"/>
              <a:buNone/>
            </a:pPr>
            <a:r>
              <a:rPr lang="en-US" sz="13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✓ Context-aware AI agent with anti-hallucination design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1"/>
          <p:cNvSpPr/>
          <p:nvPr/>
        </p:nvSpPr>
        <p:spPr>
          <a:xfrm>
            <a:off x="1371605" y="3401545"/>
            <a:ext cx="603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300"/>
              <a:buFont typeface="Calibri"/>
              <a:buNone/>
            </a:pPr>
            <a:r>
              <a:rPr lang="en-US" sz="13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✓ Interactive visualization toolkit for exploratory analysis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1"/>
          <p:cNvSpPr/>
          <p:nvPr/>
        </p:nvSpPr>
        <p:spPr>
          <a:xfrm>
            <a:off x="1828800" y="4206240"/>
            <a:ext cx="5486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Calibri"/>
              <a:buNone/>
            </a:pPr>
            <a:r>
              <a:rPr lang="en-US" sz="14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Lei GAO (s327756) • Lan DENG (s338219)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274320" y="27432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Core Design Principles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685800" y="1280160"/>
            <a:ext cx="3886200" cy="10058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685800" y="1280160"/>
            <a:ext cx="3886200" cy="73152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868680" y="1417320"/>
            <a:ext cx="35204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1500"/>
              <a:buFont typeface="Calibri"/>
              <a:buNone/>
            </a:pPr>
            <a:r>
              <a:rPr b="1" lang="en-US" sz="1500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Shared Analysis Cache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868680" y="1737360"/>
            <a:ext cx="35204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Eliminate duplicate computation by storing analysis results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4800600" y="1280160"/>
            <a:ext cx="3886200" cy="10058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4800600" y="1280160"/>
            <a:ext cx="3886200" cy="73152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4983480" y="1417320"/>
            <a:ext cx="35204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1500"/>
              <a:buFont typeface="Calibri"/>
              <a:buNone/>
            </a:pPr>
            <a:r>
              <a:rPr b="1" lang="en-US" sz="1500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Parallel Feature Ranking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4983480" y="1737360"/>
            <a:ext cx="35204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Statistical and ML methods run independently for unbiased comparison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685800" y="2468880"/>
            <a:ext cx="3886200" cy="10058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685800" y="2468880"/>
            <a:ext cx="3886200" cy="73152"/>
          </a:xfrm>
          <a:prstGeom prst="rect">
            <a:avLst/>
          </a:prstGeom>
          <a:solidFill>
            <a:srgbClr val="FF6B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868680" y="2606040"/>
            <a:ext cx="35204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1500"/>
              <a:buFont typeface="Calibri"/>
              <a:buNone/>
            </a:pPr>
            <a:r>
              <a:rPr b="1" lang="en-US" sz="15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Branching Consumption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868680" y="2926080"/>
            <a:ext cx="35204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One analysis, multiple uses: Training + Chat both consume shared results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4800600" y="2468880"/>
            <a:ext cx="3886200" cy="10058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4800600" y="2468880"/>
            <a:ext cx="3886200" cy="73152"/>
          </a:xfrm>
          <a:prstGeom prst="rect">
            <a:avLst/>
          </a:prstGeom>
          <a:solidFill>
            <a:srgbClr val="FF6B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4983480" y="2606040"/>
            <a:ext cx="35204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1500"/>
              <a:buFont typeface="Calibri"/>
              <a:buNone/>
            </a:pPr>
            <a:r>
              <a:rPr b="1" lang="en-US" sz="15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Session State Management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4983480" y="2926080"/>
            <a:ext cx="35204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Cross-page data sharing enables flexible workflows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274320" y="27432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Data Processing Pipeline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6"/>
          <p:cNvSpPr/>
          <p:nvPr/>
        </p:nvSpPr>
        <p:spPr>
          <a:xfrm>
            <a:off x="914400" y="1097280"/>
            <a:ext cx="1645920" cy="411480"/>
          </a:xfrm>
          <a:prstGeom prst="roundRect">
            <a:avLst>
              <a:gd fmla="val 16667" name="adj"/>
            </a:avLst>
          </a:prstGeom>
          <a:solidFill>
            <a:srgbClr val="16A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914400" y="1097280"/>
            <a:ext cx="1645920" cy="4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CSV Upload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2651760" y="1097280"/>
            <a:ext cx="365760" cy="4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3017520" y="1097280"/>
            <a:ext cx="1645920" cy="411480"/>
          </a:xfrm>
          <a:prstGeom prst="roundRect">
            <a:avLst>
              <a:gd fmla="val 16667" name="adj"/>
            </a:avLst>
          </a:prstGeom>
          <a:solidFill>
            <a:srgbClr val="16A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>
            <a:off x="3017520" y="1097280"/>
            <a:ext cx="1645920" cy="4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Validation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4754880" y="1097280"/>
            <a:ext cx="365760" cy="4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6A085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16A085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5120640" y="1097280"/>
            <a:ext cx="1645920" cy="411480"/>
          </a:xfrm>
          <a:prstGeom prst="roundRect">
            <a:avLst>
              <a:gd fmla="val 16667" name="adj"/>
            </a:avLst>
          </a:prstGeom>
          <a:solidFill>
            <a:srgbClr val="16A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5120640" y="1097280"/>
            <a:ext cx="1645920" cy="4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rPr b="1" lang="en-US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Preprocessing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>
            <a:off x="457200" y="1828800"/>
            <a:ext cx="5486400" cy="25603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640080" y="1965960"/>
            <a:ext cx="51206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400"/>
              <a:buFont typeface="Calibri"/>
              <a:buNone/>
            </a:pPr>
            <a:r>
              <a:rPr b="1" lang="en-US" sz="14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Preprocessing Steps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822960" y="2377440"/>
            <a:ext cx="4754880" cy="36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914400" y="2377440"/>
            <a:ext cx="457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Missing Values: mean/median/mode/drop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822960" y="2834640"/>
            <a:ext cx="4754880" cy="36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/>
          <p:cNvSpPr/>
          <p:nvPr/>
        </p:nvSpPr>
        <p:spPr>
          <a:xfrm>
            <a:off x="914400" y="2834640"/>
            <a:ext cx="457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Encoding: Label Encoding / One-Hot Encoding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6"/>
          <p:cNvSpPr/>
          <p:nvPr/>
        </p:nvSpPr>
        <p:spPr>
          <a:xfrm>
            <a:off x="822960" y="3291840"/>
            <a:ext cx="4754880" cy="36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"/>
          <p:cNvSpPr/>
          <p:nvPr/>
        </p:nvSpPr>
        <p:spPr>
          <a:xfrm>
            <a:off x="914400" y="3291840"/>
            <a:ext cx="457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Scaling: StandardScaler / MinMaxScaler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6"/>
          <p:cNvSpPr/>
          <p:nvPr/>
        </p:nvSpPr>
        <p:spPr>
          <a:xfrm>
            <a:off x="822960" y="3749040"/>
            <a:ext cx="4754880" cy="36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914400" y="3749040"/>
            <a:ext cx="457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Label Creation: OK/KO Classification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6400800" y="1828800"/>
            <a:ext cx="2286000" cy="2560320"/>
          </a:xfrm>
          <a:prstGeom prst="rect">
            <a:avLst/>
          </a:prstGeom>
          <a:solidFill>
            <a:srgbClr val="FFF5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6583680" y="1965960"/>
            <a:ext cx="19202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6B9D"/>
              </a:buClr>
              <a:buSzPts val="1400"/>
              <a:buFont typeface="Calibri"/>
              <a:buNone/>
            </a:pPr>
            <a:r>
              <a:rPr b="1" lang="en-US" sz="1400">
                <a:solidFill>
                  <a:srgbClr val="FF6B9D"/>
                </a:solidFill>
                <a:latin typeface="Calibri"/>
                <a:ea typeface="Calibri"/>
                <a:cs typeface="Calibri"/>
                <a:sym typeface="Calibri"/>
              </a:rPr>
              <a:t>Key Parameters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6675120" y="2491748"/>
            <a:ext cx="173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• Missing Strategy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6"/>
          <p:cNvSpPr/>
          <p:nvPr/>
        </p:nvSpPr>
        <p:spPr>
          <a:xfrm>
            <a:off x="6675120" y="2857508"/>
            <a:ext cx="173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• Encoding Method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6"/>
          <p:cNvSpPr/>
          <p:nvPr/>
        </p:nvSpPr>
        <p:spPr>
          <a:xfrm>
            <a:off x="6675120" y="3223268"/>
            <a:ext cx="173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• Scaling Technique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/>
          <p:nvPr/>
        </p:nvSpPr>
        <p:spPr>
          <a:xfrm>
            <a:off x="274320" y="2743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Configuration Interface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riginal_slide03_img1.png" id="99" name="Google Shape;9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925" y="940300"/>
            <a:ext cx="7810401" cy="39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/>
          <p:nvPr/>
        </p:nvSpPr>
        <p:spPr>
          <a:xfrm>
            <a:off x="274320" y="2743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Configuration Interface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8"/>
          <p:cNvSpPr/>
          <p:nvPr/>
        </p:nvSpPr>
        <p:spPr>
          <a:xfrm>
            <a:off x="457200" y="475488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Users control all preprocessing parameters through intuitive web interface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12" y="836550"/>
            <a:ext cx="7744174" cy="430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/>
          <p:nvPr/>
        </p:nvSpPr>
        <p:spPr>
          <a:xfrm>
            <a:off x="274320" y="2743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Configuration Interface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457200" y="475488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Users control all preprocessing parameters through intuitive web interface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00" y="731525"/>
            <a:ext cx="7679611" cy="42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/>
          <p:nvPr/>
        </p:nvSpPr>
        <p:spPr>
          <a:xfrm>
            <a:off x="274320" y="2743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Configuration Interface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riginal_slide03_img1.png" id="122" name="Google Shape;1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914400"/>
            <a:ext cx="73152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0"/>
          <p:cNvSpPr/>
          <p:nvPr/>
        </p:nvSpPr>
        <p:spPr>
          <a:xfrm>
            <a:off x="457200" y="475488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Users control all preprocessing parameters through intuitive web interface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550" y="731525"/>
            <a:ext cx="7765376" cy="431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557" y="731525"/>
            <a:ext cx="7765366" cy="431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/>
          <p:cNvSpPr/>
          <p:nvPr/>
        </p:nvSpPr>
        <p:spPr>
          <a:xfrm>
            <a:off x="274320" y="2743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Configuration Interface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riginal_slide03_img1.png" id="132" name="Google Shape;1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914400"/>
            <a:ext cx="73152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1"/>
          <p:cNvSpPr/>
          <p:nvPr/>
        </p:nvSpPr>
        <p:spPr>
          <a:xfrm>
            <a:off x="457200" y="475488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Users control all preprocessing parameters through intuitive web interface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550" y="731525"/>
            <a:ext cx="7765376" cy="431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557" y="731525"/>
            <a:ext cx="7765366" cy="431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550" y="731525"/>
            <a:ext cx="7765376" cy="431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